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858000" cy="994568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88"/>
    <a:srgbClr val="E94708"/>
    <a:srgbClr val="906E30"/>
    <a:srgbClr val="82582D"/>
    <a:srgbClr val="A4723A"/>
    <a:srgbClr val="664724"/>
    <a:srgbClr val="645226"/>
    <a:srgbClr val="640000"/>
    <a:srgbClr val="3E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224" y="-169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799" cy="499011"/>
          </a:xfrm>
          <a:prstGeom prst="rect">
            <a:avLst/>
          </a:prstGeom>
        </p:spPr>
        <p:txBody>
          <a:bodyPr vert="horz" lIns="91880" tIns="45940" rIns="91880" bIns="45940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799" cy="499011"/>
          </a:xfrm>
          <a:prstGeom prst="rect">
            <a:avLst/>
          </a:prstGeom>
        </p:spPr>
        <p:txBody>
          <a:bodyPr vert="horz" lIns="91880" tIns="45940" rIns="91880" bIns="4594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2018/3/1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1241425"/>
            <a:ext cx="2393950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0" tIns="45940" rIns="91880" bIns="459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4"/>
          </a:xfrm>
          <a:prstGeom prst="rect">
            <a:avLst/>
          </a:prstGeom>
        </p:spPr>
        <p:txBody>
          <a:bodyPr vert="horz" lIns="91880" tIns="45940" rIns="91880" bIns="459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6680"/>
            <a:ext cx="2971799" cy="499010"/>
          </a:xfrm>
          <a:prstGeom prst="rect">
            <a:avLst/>
          </a:prstGeom>
        </p:spPr>
        <p:txBody>
          <a:bodyPr vert="horz" lIns="91880" tIns="45940" rIns="91880" bIns="45940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80"/>
            <a:ext cx="2971799" cy="499010"/>
          </a:xfrm>
          <a:prstGeom prst="rect">
            <a:avLst/>
          </a:prstGeom>
        </p:spPr>
        <p:txBody>
          <a:bodyPr vert="horz" lIns="91880" tIns="45940" rIns="91880" bIns="4594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2920" r="8262" b="17026"/>
          <a:stretch/>
        </p:blipFill>
        <p:spPr bwMode="auto">
          <a:xfrm>
            <a:off x="-101349" y="4588827"/>
            <a:ext cx="7983941" cy="625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9" y="1966582"/>
            <a:ext cx="751658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752567" y="3718104"/>
            <a:ext cx="6276107" cy="32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68" y="321619"/>
            <a:ext cx="7769908" cy="171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7000" dirty="0" err="1" smtClean="0">
                <a:solidFill>
                  <a:srgbClr val="1D2088"/>
                </a:solidFill>
                <a:latin typeface="HGPSoeiKakugothicUB" pitchFamily="50" charset="-128"/>
                <a:ea typeface="HGPSoeiKakugothicUB" pitchFamily="50" charset="-128"/>
              </a:rPr>
              <a:t>あしび</a:t>
            </a:r>
            <a:r>
              <a:rPr lang="ja-JP" altLang="en-US" sz="7000" dirty="0" smtClean="0">
                <a:solidFill>
                  <a:srgbClr val="1D2088"/>
                </a:solidFill>
                <a:latin typeface="HGPSoeiKakugothicUB" pitchFamily="50" charset="-128"/>
                <a:ea typeface="HGPSoeiKakugothicUB" pitchFamily="50" charset="-128"/>
              </a:rPr>
              <a:t>薬局</a:t>
            </a:r>
            <a:endParaRPr lang="en-US" altLang="ja-JP" sz="7000" dirty="0" smtClean="0">
              <a:solidFill>
                <a:srgbClr val="1D2088"/>
              </a:solidFill>
              <a:latin typeface="HGPSoeiKakugothicUB" pitchFamily="50" charset="-128"/>
              <a:ea typeface="HGPSoeiKakugothicUB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6000" dirty="0" smtClean="0">
                <a:solidFill>
                  <a:srgbClr val="1D2088"/>
                </a:solidFill>
                <a:latin typeface="HGPSoeiKakugothicUB" pitchFamily="50" charset="-128"/>
                <a:ea typeface="HGPSoeiKakugothicUB" pitchFamily="50" charset="-128"/>
              </a:rPr>
              <a:t>健康イベントのご案内</a:t>
            </a:r>
            <a:endParaRPr lang="en-US" sz="6000" dirty="0">
              <a:solidFill>
                <a:srgbClr val="1D2088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0753" y="2676438"/>
            <a:ext cx="607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err="1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あしび</a:t>
            </a:r>
            <a:r>
              <a:rPr lang="ja-JP" altLang="en-US" sz="32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薬局敷島店北側</a:t>
            </a:r>
            <a:endParaRPr lang="en-US" altLang="ja-JP" sz="3200" dirty="0" smtClean="0">
              <a:solidFill>
                <a:srgbClr val="1D2088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pPr algn="ctr"/>
            <a:r>
              <a:rPr lang="ja-JP" altLang="en-US" sz="3200" dirty="0" smtClean="0">
                <a:solidFill>
                  <a:srgbClr val="1D2088"/>
                </a:solidFill>
                <a:latin typeface="HGPSoeiKakugothicUB" pitchFamily="34" charset="-128"/>
                <a:ea typeface="HGPSoeiKakugothicUB" pitchFamily="34" charset="-128"/>
              </a:rPr>
              <a:t>敷島ハウスにて</a:t>
            </a:r>
            <a:endParaRPr lang="en-US" sz="3200" dirty="0">
              <a:solidFill>
                <a:srgbClr val="1D2088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9551" y="3766186"/>
            <a:ext cx="6320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HGPSoeiKakugothicUB" pitchFamily="34" charset="-128"/>
                <a:ea typeface="HGPSoeiKakugothicUB" pitchFamily="34" charset="-128"/>
              </a:rPr>
              <a:t>会場の設営上、参加人数を把握したいので、</a:t>
            </a:r>
            <a:endParaRPr lang="en-US" altLang="ja-JP" sz="1600" dirty="0">
              <a:latin typeface="HGPSoeiKakugothicUB" pitchFamily="34" charset="-128"/>
              <a:ea typeface="HGPSoeiKakugothicUB" pitchFamily="34" charset="-128"/>
            </a:endParaRPr>
          </a:p>
          <a:p>
            <a:pPr algn="ctr"/>
            <a:r>
              <a:rPr lang="ja-JP" altLang="en-US" sz="1800" dirty="0" smtClean="0">
                <a:solidFill>
                  <a:srgbClr val="FF0000"/>
                </a:solidFill>
                <a:latin typeface="HGPSoeiKakugothicUB" pitchFamily="34" charset="-128"/>
                <a:ea typeface="HGPSoeiKakugothicUB" pitchFamily="34" charset="-128"/>
              </a:rPr>
              <a:t>参加</a:t>
            </a:r>
            <a:r>
              <a:rPr lang="ja-JP" altLang="en-US" sz="1800" dirty="0" smtClean="0">
                <a:solidFill>
                  <a:srgbClr val="FF0000"/>
                </a:solidFill>
                <a:latin typeface="HGPSoeiKakugothicUB" pitchFamily="34" charset="-128"/>
                <a:ea typeface="HGPSoeiKakugothicUB" pitchFamily="34" charset="-128"/>
              </a:rPr>
              <a:t>希望の旨を事前にご連絡ください。</a:t>
            </a:r>
            <a:endParaRPr lang="en-US" altLang="ja-JP" sz="1800" dirty="0" smtClean="0">
              <a:solidFill>
                <a:srgbClr val="FF0000"/>
              </a:solidFill>
              <a:latin typeface="HGPSoeiKakugothicUB" pitchFamily="34" charset="-128"/>
              <a:ea typeface="HGPSoeiKakugothicUB" pitchFamily="34" charset="-128"/>
            </a:endParaRPr>
          </a:p>
          <a:p>
            <a:pPr algn="ctr"/>
            <a:r>
              <a:rPr lang="ja-JP" altLang="en-US" sz="1800" dirty="0" smtClean="0">
                <a:latin typeface="HGPSoeiKakugothicUB" pitchFamily="34" charset="-128"/>
                <a:ea typeface="HGPSoeiKakugothicUB" pitchFamily="34" charset="-128"/>
              </a:rPr>
              <a:t>なお</a:t>
            </a:r>
            <a:r>
              <a:rPr lang="ja-JP" altLang="en-US" sz="1800" dirty="0" smtClean="0">
                <a:latin typeface="HGPSoeiKakugothicUB" pitchFamily="34" charset="-128"/>
                <a:ea typeface="HGPSoeiKakugothicUB" pitchFamily="34" charset="-128"/>
              </a:rPr>
              <a:t>、当日の参加も歓迎いたします。</a:t>
            </a:r>
            <a:endParaRPr lang="en-US" altLang="ja-JP" sz="1800" dirty="0" smtClean="0"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" y="10080186"/>
            <a:ext cx="77819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39044" y="10183651"/>
            <a:ext cx="690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申込・お問い合わせ   </a:t>
            </a:r>
            <a:r>
              <a:rPr lang="ja-JP" altLang="en-US" sz="2000" dirty="0" err="1" smtClean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あしび</a:t>
            </a:r>
            <a:r>
              <a:rPr lang="ja-JP" altLang="en-US" sz="2000" dirty="0" smtClean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薬局　敷島店　</a:t>
            </a:r>
            <a:r>
              <a:rPr lang="en-US" altLang="ja-JP" sz="2000" dirty="0" smtClean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0742-41-2081</a:t>
            </a:r>
            <a:endParaRPr lang="en-US" sz="2000" dirty="0"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971" r="1076" b="1512"/>
          <a:stretch/>
        </p:blipFill>
        <p:spPr bwMode="auto">
          <a:xfrm>
            <a:off x="768350" y="4693745"/>
            <a:ext cx="6337300" cy="50902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60" y="5133779"/>
            <a:ext cx="10010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562052" y="5132631"/>
            <a:ext cx="10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 smtClean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第</a:t>
            </a:r>
            <a:r>
              <a:rPr lang="ja-JP" altLang="en-US" sz="18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１部</a:t>
            </a:r>
            <a:endParaRPr lang="en-US" sz="1800" dirty="0"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1763" y="5111400"/>
            <a:ext cx="2970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14</a:t>
            </a:r>
            <a:r>
              <a:rPr lang="ja-JP" altLang="en-US" sz="2500" dirty="0" smtClean="0"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30〜15</a:t>
            </a:r>
            <a:r>
              <a:rPr lang="ja-JP" altLang="en-US" sz="2500" dirty="0" smtClean="0"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30</a:t>
            </a:r>
            <a:endParaRPr lang="en-US" sz="2500" dirty="0"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5372" y="5650411"/>
            <a:ext cx="456265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 smtClean="0">
                <a:latin typeface="HGPSoeiKakugothicUB" pitchFamily="34" charset="-128"/>
                <a:ea typeface="HGPSoeiKakugothicUB" pitchFamily="34" charset="-128"/>
              </a:rPr>
              <a:t>「骨のおはなし」</a:t>
            </a:r>
            <a:endParaRPr lang="en-US" altLang="ja-JP" sz="2600" dirty="0">
              <a:latin typeface="HGPSoeiKakugothicUB" pitchFamily="34" charset="-128"/>
              <a:ea typeface="HGPSoeiKakugothicUB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HGPSoeiKakugothicUB" pitchFamily="34" charset="-128"/>
                <a:ea typeface="HGPSoeiKakugothicUB" pitchFamily="34" charset="-128"/>
              </a:rPr>
              <a:t>講師</a:t>
            </a:r>
            <a:r>
              <a:rPr lang="ja-JP" altLang="en-US" sz="1800" dirty="0" smtClean="0">
                <a:latin typeface="HGPSoeiKakugothicUB" pitchFamily="34" charset="-128"/>
                <a:ea typeface="HGPSoeiKakugothicUB" pitchFamily="34" charset="-128"/>
              </a:rPr>
              <a:t>：雪印メグミルク</a:t>
            </a:r>
            <a:endParaRPr lang="en-US" altLang="ja-JP" sz="1800" dirty="0" smtClean="0">
              <a:latin typeface="HGPSoeiKakugothicUB" pitchFamily="34" charset="-128"/>
              <a:ea typeface="HGPSoeiKakugothicUB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dirty="0" smtClean="0">
                <a:latin typeface="HGPSoeiKakugothicUB" pitchFamily="34" charset="-128"/>
                <a:ea typeface="HGPSoeiKakugothicUB" pitchFamily="34" charset="-128"/>
              </a:rPr>
              <a:t>毎日骨ケアＭＢＰのサンプル付きます</a:t>
            </a:r>
            <a:endParaRPr lang="en-US" sz="1500" dirty="0">
              <a:latin typeface="HGPSoeiKakugothicUB" pitchFamily="34" charset="-128"/>
              <a:ea typeface="HGPSoeiKakugothicUB" pitchFamily="34" charset="-128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60" y="7348800"/>
            <a:ext cx="10010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14243" y="7370494"/>
            <a:ext cx="10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 </a:t>
            </a:r>
            <a:r>
              <a:rPr lang="ja-JP" altLang="en-US" sz="1800" dirty="0" smtClean="0">
                <a:solidFill>
                  <a:schemeClr val="bg1"/>
                </a:solidFill>
                <a:latin typeface="HGPSoeiKakugothicUB" pitchFamily="34" charset="-128"/>
                <a:ea typeface="HGPSoeiKakugothicUB" pitchFamily="34" charset="-128"/>
              </a:rPr>
              <a:t>第２部</a:t>
            </a:r>
            <a:endParaRPr lang="en-US" sz="1800" dirty="0">
              <a:solidFill>
                <a:schemeClr val="bg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71763" y="7285856"/>
            <a:ext cx="2970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15</a:t>
            </a:r>
            <a:r>
              <a:rPr lang="ja-JP" altLang="en-US" sz="2500" dirty="0" smtClean="0"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3</a:t>
            </a:r>
            <a:r>
              <a:rPr lang="en-US" altLang="ja-JP" sz="2500" dirty="0">
                <a:latin typeface="HGPSoeiKakugothicUB" pitchFamily="34" charset="-128"/>
                <a:ea typeface="HGPSoeiKakugothicUB" pitchFamily="34" charset="-128"/>
              </a:rPr>
              <a:t>0</a:t>
            </a:r>
            <a:r>
              <a:rPr lang="ja-JP" altLang="en-US" sz="2500" dirty="0" smtClean="0">
                <a:latin typeface="HGPSoeiKakugothicUB" pitchFamily="34" charset="-128"/>
                <a:ea typeface="HGPSoeiKakugothicUB" pitchFamily="34" charset="-128"/>
              </a:rPr>
              <a:t>～</a:t>
            </a:r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16</a:t>
            </a:r>
            <a:r>
              <a:rPr lang="ja-JP" altLang="en-US" sz="2500" dirty="0" smtClean="0">
                <a:latin typeface="HGPSoeiKakugothicUB" pitchFamily="34" charset="-128"/>
                <a:ea typeface="HGPSoeiKakugothicUB" pitchFamily="34" charset="-128"/>
              </a:rPr>
              <a:t>：</a:t>
            </a:r>
            <a:r>
              <a:rPr lang="en-US" altLang="ja-JP" sz="2500" dirty="0" smtClean="0">
                <a:latin typeface="HGPSoeiKakugothicUB" pitchFamily="34" charset="-128"/>
                <a:ea typeface="HGPSoeiKakugothicUB" pitchFamily="34" charset="-128"/>
              </a:rPr>
              <a:t>00</a:t>
            </a:r>
            <a:endParaRPr lang="en-US" sz="2500" dirty="0"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62052" y="7797630"/>
            <a:ext cx="45435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SoeiKakugothicUB" pitchFamily="34" charset="-128"/>
                <a:ea typeface="HGPSoeiKakugothicUB" pitchFamily="34" charset="-128"/>
              </a:rPr>
              <a:t>「薬剤師による在宅訪問の話」</a:t>
            </a:r>
            <a:endParaRPr lang="en-US" altLang="ja-JP" sz="1400" dirty="0"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sz="1400" dirty="0" smtClean="0"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sz="1400" dirty="0" smtClean="0">
                <a:latin typeface="HGPSoeiKakugothicUB" pitchFamily="34" charset="-128"/>
                <a:ea typeface="HGPSoeiKakugothicUB" pitchFamily="34" charset="-128"/>
              </a:rPr>
              <a:t>薬剤師が</a:t>
            </a:r>
            <a:r>
              <a:rPr lang="ja-JP" altLang="en-US" sz="1400" dirty="0">
                <a:latin typeface="HGPSoeiKakugothicUB" pitchFamily="34" charset="-128"/>
                <a:ea typeface="HGPSoeiKakugothicUB" pitchFamily="34" charset="-128"/>
              </a:rPr>
              <a:t>自宅</a:t>
            </a:r>
            <a:r>
              <a:rPr lang="ja-JP" altLang="en-US" sz="1400" dirty="0" smtClean="0">
                <a:latin typeface="HGPSoeiKakugothicUB" pitchFamily="34" charset="-128"/>
                <a:ea typeface="HGPSoeiKakugothicUB" pitchFamily="34" charset="-128"/>
              </a:rPr>
              <a:t>や施設に行ってどんなことをするのか？</a:t>
            </a:r>
            <a:endParaRPr lang="en-US" altLang="ja-JP" sz="1400" dirty="0" smtClean="0"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sz="1400" dirty="0" smtClean="0">
                <a:latin typeface="HGPSoeiKakugothicUB" pitchFamily="34" charset="-128"/>
                <a:ea typeface="HGPSoeiKakugothicUB" pitchFamily="34" charset="-128"/>
              </a:rPr>
              <a:t>費用はどれくらいかかる？</a:t>
            </a:r>
            <a:endParaRPr lang="en-US" altLang="ja-JP" sz="1400" dirty="0" smtClean="0"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sz="1400" smtClean="0">
              <a:latin typeface="HGPSoeiKakugothicUB" pitchFamily="34" charset="-128"/>
              <a:ea typeface="HGPSoeiKakugothicUB" pitchFamily="34" charset="-128"/>
            </a:endParaRPr>
          </a:p>
          <a:p>
            <a:r>
              <a:rPr lang="ja-JP" altLang="en-US" sz="1400" smtClean="0">
                <a:latin typeface="HGPSoeiKakugothicUB" pitchFamily="34" charset="-128"/>
                <a:ea typeface="HGPSoeiKakugothicUB" pitchFamily="34" charset="-128"/>
              </a:rPr>
              <a:t>その他</a:t>
            </a:r>
            <a:r>
              <a:rPr lang="ja-JP" altLang="en-US" sz="1400" dirty="0">
                <a:latin typeface="HGPSoeiKakugothicUB" pitchFamily="34" charset="-128"/>
                <a:ea typeface="HGPSoeiKakugothicUB" pitchFamily="34" charset="-128"/>
              </a:rPr>
              <a:t>質問</a:t>
            </a:r>
            <a:r>
              <a:rPr lang="ja-JP" altLang="en-US" sz="1400" dirty="0" smtClean="0">
                <a:latin typeface="HGPSoeiKakugothicUB" pitchFamily="34" charset="-128"/>
                <a:ea typeface="HGPSoeiKakugothicUB" pitchFamily="34" charset="-128"/>
              </a:rPr>
              <a:t>があれば是非この機会に参加してみませんか？</a:t>
            </a:r>
            <a:endParaRPr lang="en-US" altLang="ja-JP" sz="1400" dirty="0" smtClean="0">
              <a:latin typeface="HGPSoeiKakugothicUB" pitchFamily="34" charset="-128"/>
              <a:ea typeface="HGPSoeiKakugothicUB" pitchFamily="34" charset="-128"/>
            </a:endParaRPr>
          </a:p>
          <a:p>
            <a:endParaRPr lang="en-US" altLang="ja-JP" sz="2000" dirty="0" smtClean="0">
              <a:solidFill>
                <a:schemeClr val="accent1"/>
              </a:solidFill>
              <a:latin typeface="HGPSoeiKakugothicUB" pitchFamily="34" charset="-128"/>
              <a:ea typeface="HGPSoeiKakugothicUB" pitchFamily="34" charset="-128"/>
            </a:endParaRPr>
          </a:p>
        </p:txBody>
      </p:sp>
      <p:sp>
        <p:nvSpPr>
          <p:cNvPr id="29" name="正方形/長方形 58"/>
          <p:cNvSpPr/>
          <p:nvPr/>
        </p:nvSpPr>
        <p:spPr>
          <a:xfrm>
            <a:off x="964604" y="5034013"/>
            <a:ext cx="1529208" cy="2049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58"/>
          <p:cNvSpPr/>
          <p:nvPr/>
        </p:nvSpPr>
        <p:spPr>
          <a:xfrm>
            <a:off x="964604" y="7378312"/>
            <a:ext cx="1529208" cy="2049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58" y="5226101"/>
            <a:ext cx="1181100" cy="17621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5" y="7762910"/>
            <a:ext cx="1390726" cy="13907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86771" y="2034195"/>
            <a:ext cx="497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３月２８日（水）１４</a:t>
            </a:r>
            <a:r>
              <a:rPr kumimoji="1" lang="en-US" altLang="ja-JP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</a:t>
            </a:r>
            <a:r>
              <a:rPr lang="ja-JP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　～</a:t>
            </a:r>
            <a:endParaRPr kumimoji="1" lang="ja-JP" altLang="en-US" sz="3200" b="1" dirty="0">
              <a:solidFill>
                <a:schemeClr val="accent4">
                  <a:lumMod val="20000"/>
                  <a:lumOff val="8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8350" y="9739374"/>
            <a:ext cx="633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dirty="0" smtClean="0">
                <a:solidFill>
                  <a:srgbClr val="1D2088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各種測定機器を使った健康フェアは</a:t>
            </a:r>
            <a:r>
              <a:rPr kumimoji="1" lang="en-US" altLang="ja-JP" sz="1800" dirty="0" smtClean="0">
                <a:solidFill>
                  <a:srgbClr val="1D2088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kumimoji="1" lang="ja-JP" altLang="en-US" sz="1800" dirty="0" smtClean="0">
                <a:solidFill>
                  <a:srgbClr val="1D2088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月を予定しています。</a:t>
            </a:r>
            <a:endParaRPr kumimoji="1" lang="ja-JP" altLang="en-US" sz="1800" dirty="0">
              <a:solidFill>
                <a:srgbClr val="1D2088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142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HGPSoeiKakugothicUB</vt:lpstr>
      <vt:lpstr>HGPSoeiKakugothicUB</vt:lpstr>
      <vt:lpstr>ＭＳ Ｐゴシック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2016-07-27T00:23:44Z</dcterms:created>
  <dcterms:modified xsi:type="dcterms:W3CDTF">2018-03-01T02:30:01Z</dcterms:modified>
</cp:coreProperties>
</file>